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2"/>
          <p:cNvSpPr txBox="1">
            <a:spLocks noChangeArrowheads="1"/>
          </p:cNvSpPr>
          <p:nvPr/>
        </p:nvSpPr>
        <p:spPr bwMode="auto">
          <a:xfrm flipH="1">
            <a:off x="304800" y="124460"/>
            <a:ext cx="1402715" cy="665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Microbiology Dep.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Second year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مربع نص 293"/>
          <p:cNvSpPr txBox="1">
            <a:spLocks noChangeArrowheads="1"/>
          </p:cNvSpPr>
          <p:nvPr/>
        </p:nvSpPr>
        <p:spPr bwMode="auto">
          <a:xfrm flipH="1">
            <a:off x="6858000" y="151130"/>
            <a:ext cx="2004695" cy="665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Lecturer: Assist prof.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Arial"/>
              </a:rPr>
              <a:t>Dr. Sally Ahmed 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مربع نص 2"/>
          <p:cNvSpPr txBox="1">
            <a:spLocks noChangeArrowheads="1"/>
          </p:cNvSpPr>
          <p:nvPr/>
        </p:nvSpPr>
        <p:spPr bwMode="auto">
          <a:xfrm flipH="1">
            <a:off x="3870642" y="124460"/>
            <a:ext cx="1402715" cy="6654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ffectLst/>
                <a:latin typeface="Calibri"/>
                <a:ea typeface="Calibri"/>
                <a:cs typeface="Arial"/>
              </a:rPr>
              <a:t>Parasitology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  <a:p>
            <a:pPr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ffectLst/>
                <a:latin typeface="Calibri"/>
                <a:ea typeface="Calibri"/>
                <a:cs typeface="Arial"/>
              </a:rPr>
              <a:t>9</a:t>
            </a:r>
            <a:r>
              <a:rPr lang="en-US" sz="1400" b="1" baseline="30000">
                <a:effectLst/>
                <a:latin typeface="Calibri"/>
                <a:ea typeface="Calibri"/>
                <a:cs typeface="Arial"/>
              </a:rPr>
              <a:t>th</a:t>
            </a:r>
            <a:r>
              <a:rPr lang="en-US" sz="1400" b="1"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1400" b="1">
                <a:effectLst/>
                <a:latin typeface="Arial"/>
                <a:ea typeface="Calibri"/>
                <a:cs typeface="Arial"/>
              </a:rPr>
              <a:t> </a:t>
            </a:r>
            <a:r>
              <a:rPr lang="en-US" sz="1400" b="1">
                <a:effectLst/>
                <a:latin typeface="Calibri"/>
                <a:ea typeface="Calibri"/>
                <a:cs typeface="Arial"/>
              </a:rPr>
              <a:t> Lec.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99682"/>
            <a:ext cx="9144000" cy="5379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3-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Hymenolepis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nana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Common name: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Dwarf tape worm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Synonyms: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Vampirolepis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nana</a:t>
            </a:r>
            <a:endParaRPr lang="en-US" sz="20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Disease: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Hymenolepiasis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nana, Dwarf tape worm infection.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Hymenolepiasis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nana is an infection by adult and larval stage of H. nana. It is found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warld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wide, primarily limited to children in warm climate.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20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Morphology: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Small 25 to 4o mm in length, 1 mm in breadth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Scolex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Small, globular with short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rectactile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rostellum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, 4 sucker s and a single ring of 2o to 3o minute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hooklets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Strobila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2oo segments, broader than long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Mature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proglottids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single genital pore on one side of segment</a:t>
            </a:r>
            <a:endParaRPr lang="en-US" sz="20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There are 3 round testes lie in the posterior part of each segment,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Bilobed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ovary lie posteriorly between the testes with compact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vitelline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gland behind.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54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292"/>
          <p:cNvGrpSpPr/>
          <p:nvPr/>
        </p:nvGrpSpPr>
        <p:grpSpPr>
          <a:xfrm>
            <a:off x="5895975" y="3325425"/>
            <a:ext cx="3248025" cy="3352800"/>
            <a:chOff x="0" y="0"/>
            <a:chExt cx="1748790" cy="2674620"/>
          </a:xfrm>
        </p:grpSpPr>
        <p:pic>
          <p:nvPicPr>
            <p:cNvPr id="5" name="صورة 29" descr="C:\Users\com\Desktop\سحب عمر\showimage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48790" cy="26746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</p:pic>
        <p:sp>
          <p:nvSpPr>
            <p:cNvPr id="6" name="مربع نص 2"/>
            <p:cNvSpPr txBox="1">
              <a:spLocks noChangeArrowheads="1"/>
            </p:cNvSpPr>
            <p:nvPr/>
          </p:nvSpPr>
          <p:spPr bwMode="auto">
            <a:xfrm flipH="1">
              <a:off x="68580" y="2411730"/>
              <a:ext cx="739140" cy="95164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600" b="1" i="1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Hymenolepis nana</a:t>
              </a:r>
              <a:endParaRPr lang="en-US" sz="1100">
                <a:effectLst/>
                <a:latin typeface="Calibri"/>
                <a:ea typeface="Calibri"/>
                <a:cs typeface="Arial"/>
              </a:endParaRPr>
            </a:p>
          </p:txBody>
        </p:sp>
      </p:grpSp>
      <p:pic>
        <p:nvPicPr>
          <p:cNvPr id="7" name="صورة 31" descr="C:\Users\com\Desktop\سحب عمر\nana_scolex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2933"/>
            <a:ext cx="4075112" cy="23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5029200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latin typeface="Symbol"/>
                <a:ea typeface="Calibri"/>
                <a:cs typeface="Symbol"/>
              </a:rPr>
              <a:t>·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Gravid is uterus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forms a sac filled with eggs. Gravid segment destroyed in the intestine releasing the eggs which are found in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faeces</a:t>
            </a:r>
            <a:r>
              <a:rPr lang="en-US" sz="2000" dirty="0"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latin typeface="Symbol"/>
                <a:ea typeface="Calibri"/>
                <a:cs typeface="Symbol"/>
              </a:rPr>
              <a:t>·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Egg: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nearly spherical 3o _ 47 μ m in diameter. with two thin membranous shell s . The inner one with 2 polar thickenings, each provided with 4 to 8 long thread like filaments extending into the space between the inner and outer shells. The centrally located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hexacanth</a:t>
            </a:r>
            <a:r>
              <a:rPr lang="en-US" sz="2000" dirty="0">
                <a:latin typeface="Times New Roman"/>
                <a:ea typeface="Calibri"/>
                <a:cs typeface="Arial"/>
              </a:rPr>
              <a:t> embryo is equipped with 3 pairs of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hooklets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9" name="صورة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6" y="138747"/>
            <a:ext cx="3178492" cy="290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35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2209800" cy="3906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Life Cycle</a:t>
            </a:r>
            <a:endParaRPr lang="en-US" sz="1200" dirty="0">
              <a:ea typeface="Calibri"/>
              <a:cs typeface="Arial"/>
            </a:endParaRPr>
          </a:p>
        </p:txBody>
      </p:sp>
      <p:pic>
        <p:nvPicPr>
          <p:cNvPr id="5" name="صورة 18" descr="C:\Users\com\Desktop\Untitle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/>
          <a:stretch/>
        </p:blipFill>
        <p:spPr bwMode="auto">
          <a:xfrm>
            <a:off x="2019300" y="0"/>
            <a:ext cx="68199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12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Pathogenesis and symptomatology: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Infection with H. nana produces No symptoms in light infection or may be diarrhea, anorexia, vomiting, loss of weight, pruritus of the nose and anus,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urticaria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Heavy infection causes diarrhea, abdominal pain,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anorexia and nervous disorders.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Diagnosis: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By demonstration of the egg in the stool.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Epidemiology: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Infection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iscommonly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acquired by anus to mouth transmission of eggs. (Hand, food) is more common in children.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Occasional infection may occur from rodent source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Control: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a) Good personal hygiene and sanitation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b) Treatment of infected person.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8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3963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4-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Hymenolepis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dimenuta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Common name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Rat tape worm infection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Habitat: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in the small intestine of Rat and mice and rarely in Human.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Morphology: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2o-6O Cm in length by 3.5 to 4.o mm in width, with 1.000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proglottids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Scolex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: o.4 mm wide with 4 suckers and retractable and un armed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rostellum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Proglottids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as 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H.Nana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Symbol"/>
                <a:ea typeface="Calibri"/>
                <a:cs typeface="Symbol"/>
              </a:rPr>
              <a:t>·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Egg: Ovoid to sub spherical 72 to 86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μm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by 6o to 79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μm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with a space between the outer tanned egg membrane and the hyaline inner membrane which provided with a pair of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pollar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thickenings but lack the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polar filaments.</a:t>
            </a:r>
            <a:endParaRPr lang="en-US" sz="2000" dirty="0">
              <a:ea typeface="Calibri"/>
              <a:cs typeface="Arial"/>
            </a:endParaRPr>
          </a:p>
        </p:txBody>
      </p:sp>
      <p:pic>
        <p:nvPicPr>
          <p:cNvPr id="8" name="صورة 294" descr="C:\Users\com\Desktop\سحب عمر\Diagrammatic-drawings-of-a-Hymenolepis-diminuta-adult-A-mature-proglottid-B-an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265170" cy="3188335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  <p:pic>
        <p:nvPicPr>
          <p:cNvPr id="9" name="صورة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342515" cy="1980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85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3124200" cy="556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Life cycle</a:t>
            </a:r>
            <a:endParaRPr lang="en-US" sz="2800" dirty="0">
              <a:ea typeface="Calibri"/>
              <a:cs typeface="Arial"/>
            </a:endParaRPr>
          </a:p>
        </p:txBody>
      </p:sp>
      <p:pic>
        <p:nvPicPr>
          <p:cNvPr id="5" name="صورة 21" descr="C:\Users\com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397942" cy="4455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98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991600" cy="32553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Pathogenesis: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Nonpathogenic but may produce mild diarrhea and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/>
                <a:ea typeface="Calibri"/>
                <a:cs typeface="Arial"/>
              </a:rPr>
              <a:t>abdominal pain.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Diagnosis: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By demonstration of eggs in stool.</a:t>
            </a:r>
            <a:endParaRPr lang="en-US" sz="20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Epidemiology: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H. 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diminuta</a:t>
            </a:r>
            <a:r>
              <a:rPr lang="en-US" sz="2000" dirty="0">
                <a:latin typeface="Times New Roman"/>
                <a:ea typeface="Calibri"/>
                <a:cs typeface="Arial"/>
              </a:rPr>
              <a:t> is worldwide in distribution. Human infection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is associated with the contamination of cereals, grains by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infected grain beetles. Infected fleas may transferred to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the mouth by dirty hands.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Control: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1)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Eradication of rat around the home.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2)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Protection of food such as grain and cereals from rat dropping and from insect.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74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64364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5. </a:t>
            </a:r>
            <a:r>
              <a:rPr lang="en-US" sz="2400" b="1" i="1" dirty="0" err="1">
                <a:latin typeface="Times New Roman"/>
                <a:ea typeface="Calibri"/>
                <a:cs typeface="Arial"/>
              </a:rPr>
              <a:t>Echinococcus</a:t>
            </a:r>
            <a:r>
              <a:rPr lang="en-US" sz="2400" b="1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 err="1">
                <a:latin typeface="Times New Roman"/>
                <a:ea typeface="Calibri"/>
                <a:cs typeface="Arial"/>
              </a:rPr>
              <a:t>granulosus</a:t>
            </a:r>
            <a:r>
              <a:rPr lang="en-US" sz="2400" b="1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(</a:t>
            </a:r>
            <a:r>
              <a:rPr lang="en-US" sz="2400" b="1" dirty="0" err="1">
                <a:latin typeface="Times New Roman"/>
                <a:ea typeface="Calibri"/>
                <a:cs typeface="Arial"/>
              </a:rPr>
              <a:t>hydatid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disease/</a:t>
            </a:r>
            <a:r>
              <a:rPr lang="en-US" sz="2400" b="1" dirty="0" err="1">
                <a:latin typeface="Times New Roman"/>
                <a:ea typeface="Calibri"/>
                <a:cs typeface="Arial"/>
              </a:rPr>
              <a:t>hydatidosis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)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The genus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Echinococcus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contains four species (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E.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granulosus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E.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multilocularis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E.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vogeli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E.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oligarthrus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) for which humans are hosts to the larval stage, or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The final host of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Echinococcus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always a carnivore and the degree of host specificity expressed is far greater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than at the intermediate host level. Although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disease,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hydatidosis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echinococcosis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are all terms used to refer to infection with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metacestode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(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cyst), the terms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disease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hydatidosis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should be restricted to infection with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metacestode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and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echinococcosis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to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infection with the adult stage. In Iraq,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hydatidosis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 the most common helminthic zoonosis,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which affects humans and a wide range of livestock species, with a major medical, social and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economical burden. The clinical and economic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significance of the parasite are almost completely confined to infection with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metacestode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Echinococcus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granulosus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has been isolated from stray dogs from most parts of Iraq.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68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1981200" cy="3906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Life cycle</a:t>
            </a:r>
            <a:endParaRPr lang="en-US" sz="1200" dirty="0">
              <a:ea typeface="Calibri"/>
              <a:cs typeface="Arial"/>
            </a:endParaRPr>
          </a:p>
        </p:txBody>
      </p:sp>
      <p:pic>
        <p:nvPicPr>
          <p:cNvPr id="5" name="صورة 25" descr="C:\Users\com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35" y="76200"/>
            <a:ext cx="6816091" cy="315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26" descr="C:\Users\com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6519546" cy="352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4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601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Dr-dodo</dc:creator>
  <cp:lastModifiedBy>DR.Ahmed Saker 2o1O</cp:lastModifiedBy>
  <cp:revision>4</cp:revision>
  <dcterms:created xsi:type="dcterms:W3CDTF">2006-08-16T00:00:00Z</dcterms:created>
  <dcterms:modified xsi:type="dcterms:W3CDTF">2019-09-23T20:31:07Z</dcterms:modified>
</cp:coreProperties>
</file>